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03-27T13:11:10.781" idx="1">
    <p:pos x="6288" y="-15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5B66C-B64A-4AAA-A30A-C1BC6DDD03AA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5651D-18E7-4A83-8C2C-A41E7F38B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4FEEE-70FE-411C-A6C3-71BBD28A84F5}" type="slidenum">
              <a:rPr lang="en-US"/>
              <a:pPr/>
              <a:t>3</a:t>
            </a:fld>
            <a:endParaRPr lang="en-US"/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1AC3A74-B81A-4C80-A9D7-4600367AE3D7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3738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4800"/>
          </a:xfrm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48F36-7B05-4826-9289-825868F7D800}" type="datetimeFigureOut">
              <a:rPr lang="en-US" smtClean="0"/>
              <a:pPr/>
              <a:t>30/8/2019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EA8FA-8235-4B9C-BECD-88267079B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Primary%20School\bai%20giang%20tieuhoc\English%204\Unit%202-%20Lesson%203.%20E%204\Liten%20and%20r&#234;pat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Primary%20School\bai%20giang%20tieuhoc\English%204\Unit%202-%20Lesson%203.%20E%204\listen%20and%20tick.mp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hinhnendep.vn/wp-content/uploads/2016/10/hinh-nen-powerpoint-thien-nhien-18-228x1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4"/>
          </a:xfrm>
          <a:prstGeom prst="rect">
            <a:avLst/>
          </a:prstGeom>
          <a:noFill/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914400" y="685800"/>
            <a:ext cx="71628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99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Welcome to our class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0"/>
            <a:ext cx="6172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Check previous lesson</a:t>
            </a:r>
          </a:p>
        </p:txBody>
      </p:sp>
      <p:pic>
        <p:nvPicPr>
          <p:cNvPr id="1027" name="Picture 3" descr="E:\Primary School\Primary Picture\English 4\unit 2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629400" y="762000"/>
            <a:ext cx="2133600" cy="3962400"/>
          </a:xfrm>
          <a:prstGeom prst="rect">
            <a:avLst/>
          </a:prstGeom>
          <a:noFill/>
        </p:spPr>
      </p:pic>
      <p:pic>
        <p:nvPicPr>
          <p:cNvPr id="1028" name="Picture 4" descr="E:\Primary School\Primary Picture\English 4\unit 2.2.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4419600" y="762000"/>
            <a:ext cx="2209800" cy="3962402"/>
          </a:xfrm>
          <a:prstGeom prst="rect">
            <a:avLst/>
          </a:prstGeom>
          <a:noFill/>
        </p:spPr>
      </p:pic>
      <p:pic>
        <p:nvPicPr>
          <p:cNvPr id="1030" name="Picture 6" descr="E:\Primary School\Primary Picture\English 4\unit 2.2.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0" y="914400"/>
            <a:ext cx="2209800" cy="38862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5105400"/>
            <a:ext cx="2209800" cy="1447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</a:t>
            </a:r>
            <a:r>
              <a:rPr lang="en-US" dirty="0">
                <a:solidFill>
                  <a:srgbClr val="FF0000"/>
                </a:solidFill>
              </a:rPr>
              <a:t>Mai.</a:t>
            </a:r>
          </a:p>
          <a:p>
            <a:r>
              <a:rPr lang="en-US" u="sng" dirty="0">
                <a:solidFill>
                  <a:schemeClr val="tx1"/>
                </a:solidFill>
              </a:rPr>
              <a:t>She</a:t>
            </a:r>
            <a:r>
              <a:rPr lang="en-US" dirty="0">
                <a:solidFill>
                  <a:schemeClr val="tx1"/>
                </a:solidFill>
              </a:rPr>
              <a:t> is from </a:t>
            </a:r>
            <a:r>
              <a:rPr lang="en-US" dirty="0">
                <a:solidFill>
                  <a:srgbClr val="FF0000"/>
                </a:solidFill>
              </a:rPr>
              <a:t>Viet Nam</a:t>
            </a:r>
          </a:p>
          <a:p>
            <a:r>
              <a:rPr lang="en-US" u="sng" dirty="0">
                <a:solidFill>
                  <a:schemeClr val="tx1"/>
                </a:solidFill>
              </a:rPr>
              <a:t>She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Vietnamese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0" y="5105400"/>
            <a:ext cx="2133600" cy="1447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</a:t>
            </a:r>
            <a:r>
              <a:rPr lang="en-US" dirty="0">
                <a:solidFill>
                  <a:srgbClr val="FF0000"/>
                </a:solidFill>
              </a:rPr>
              <a:t>Tony.</a:t>
            </a:r>
          </a:p>
          <a:p>
            <a:r>
              <a:rPr lang="en-US" u="sng" dirty="0">
                <a:solidFill>
                  <a:schemeClr val="tx1"/>
                </a:solidFill>
              </a:rPr>
              <a:t>He</a:t>
            </a:r>
            <a:r>
              <a:rPr lang="en-US" dirty="0">
                <a:solidFill>
                  <a:schemeClr val="tx1"/>
                </a:solidFill>
              </a:rPr>
              <a:t> is from </a:t>
            </a:r>
            <a:r>
              <a:rPr lang="en-US" dirty="0">
                <a:solidFill>
                  <a:srgbClr val="FF0000"/>
                </a:solidFill>
              </a:rPr>
              <a:t>Australia</a:t>
            </a:r>
          </a:p>
          <a:p>
            <a:r>
              <a:rPr lang="en-US" u="sng" dirty="0">
                <a:solidFill>
                  <a:schemeClr val="tx1"/>
                </a:solidFill>
              </a:rPr>
              <a:t>He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Australian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5105400"/>
            <a:ext cx="1905000" cy="1447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</a:t>
            </a:r>
            <a:r>
              <a:rPr lang="en-US" dirty="0">
                <a:solidFill>
                  <a:srgbClr val="FF0000"/>
                </a:solidFill>
              </a:rPr>
              <a:t>Akiko.</a:t>
            </a:r>
          </a:p>
          <a:p>
            <a:r>
              <a:rPr lang="en-US" u="sng" dirty="0">
                <a:solidFill>
                  <a:schemeClr val="tx1"/>
                </a:solidFill>
              </a:rPr>
              <a:t>She</a:t>
            </a:r>
            <a:r>
              <a:rPr lang="en-US" dirty="0">
                <a:solidFill>
                  <a:schemeClr val="tx1"/>
                </a:solidFill>
              </a:rPr>
              <a:t> is from </a:t>
            </a:r>
            <a:r>
              <a:rPr lang="en-US" dirty="0">
                <a:solidFill>
                  <a:srgbClr val="FF0000"/>
                </a:solidFill>
              </a:rPr>
              <a:t>Japan</a:t>
            </a:r>
          </a:p>
          <a:p>
            <a:r>
              <a:rPr lang="en-US" u="sng" dirty="0">
                <a:solidFill>
                  <a:schemeClr val="tx1"/>
                </a:solidFill>
              </a:rPr>
              <a:t>She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Japanese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29400" y="5105400"/>
            <a:ext cx="2286000" cy="14478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</a:t>
            </a:r>
            <a:r>
              <a:rPr lang="en-US" dirty="0">
                <a:solidFill>
                  <a:srgbClr val="FF0000"/>
                </a:solidFill>
              </a:rPr>
              <a:t>Hakim</a:t>
            </a:r>
          </a:p>
          <a:p>
            <a:r>
              <a:rPr lang="en-US" u="sng" dirty="0">
                <a:solidFill>
                  <a:schemeClr val="tx1"/>
                </a:solidFill>
              </a:rPr>
              <a:t>He</a:t>
            </a:r>
            <a:r>
              <a:rPr lang="en-US" dirty="0">
                <a:solidFill>
                  <a:schemeClr val="tx1"/>
                </a:solidFill>
              </a:rPr>
              <a:t> is from </a:t>
            </a:r>
            <a:r>
              <a:rPr lang="en-US" dirty="0">
                <a:solidFill>
                  <a:srgbClr val="FF0000"/>
                </a:solidFill>
              </a:rPr>
              <a:t>Malaysia.</a:t>
            </a:r>
          </a:p>
          <a:p>
            <a:r>
              <a:rPr lang="en-US" u="sng" dirty="0">
                <a:solidFill>
                  <a:schemeClr val="tx1"/>
                </a:solidFill>
              </a:rPr>
              <a:t>He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Malaysian</a:t>
            </a:r>
          </a:p>
        </p:txBody>
      </p:sp>
      <p:pic>
        <p:nvPicPr>
          <p:cNvPr id="15" name="Picture 5" descr="E:\Primary School\Primary Picture\English 4\unit 2.2.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2209800" y="914400"/>
            <a:ext cx="2209800" cy="3810000"/>
          </a:xfrm>
          <a:prstGeom prst="rect">
            <a:avLst/>
          </a:prstGeom>
          <a:noFill/>
        </p:spPr>
      </p:pic>
      <p:sp>
        <p:nvSpPr>
          <p:cNvPr id="16" name="Oval 15"/>
          <p:cNvSpPr/>
          <p:nvPr/>
        </p:nvSpPr>
        <p:spPr>
          <a:xfrm>
            <a:off x="3124200" y="4495800"/>
            <a:ext cx="685800" cy="4572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990600" y="4495800"/>
            <a:ext cx="685800" cy="4572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5181600" y="4572000"/>
            <a:ext cx="685800" cy="4572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" name="Oval 18"/>
          <p:cNvSpPr/>
          <p:nvPr/>
        </p:nvSpPr>
        <p:spPr>
          <a:xfrm>
            <a:off x="7467600" y="4572000"/>
            <a:ext cx="685800" cy="4572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400800" y="2286000"/>
            <a:ext cx="1600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0" y="228600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US" sz="5400" b="1">
                <a:solidFill>
                  <a:schemeClr val="bg1"/>
                </a:solidFill>
                <a:ea typeface="MS Gothic" pitchFamily="49" charset="-128"/>
              </a:rPr>
              <a:t>  </a:t>
            </a:r>
            <a:endParaRPr lang="en-US" sz="5400" b="1">
              <a:solidFill>
                <a:srgbClr val="0000FF"/>
              </a:solidFill>
              <a:ea typeface="MS Gothic" pitchFamily="49" charset="-12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1066800"/>
            <a:ext cx="800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600" dirty="0">
                <a:latin typeface="Comic Sans MS" pitchFamily="66" charset="0"/>
              </a:rPr>
              <a:t>Thursday, September 14</a:t>
            </a:r>
            <a:r>
              <a:rPr lang="en-US" sz="3600" baseline="30000" dirty="0">
                <a:latin typeface="Comic Sans MS" pitchFamily="66" charset="0"/>
              </a:rPr>
              <a:t>th</a:t>
            </a:r>
            <a:r>
              <a:rPr lang="en-US" sz="3600" dirty="0">
                <a:latin typeface="Comic Sans MS" pitchFamily="66" charset="0"/>
              </a:rPr>
              <a:t> , 2017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2286000"/>
            <a:ext cx="6691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2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I’m from Japan</a:t>
            </a:r>
          </a:p>
        </p:txBody>
      </p:sp>
      <p:sp>
        <p:nvSpPr>
          <p:cNvPr id="9" name="WordArt 8"/>
          <p:cNvSpPr>
            <a:spLocks noChangeArrowheads="1" noChangeShapeType="1" noTextEdit="1"/>
          </p:cNvSpPr>
          <p:nvPr/>
        </p:nvSpPr>
        <p:spPr bwMode="auto">
          <a:xfrm rot="202260">
            <a:off x="1151443" y="2390722"/>
            <a:ext cx="6998072" cy="15691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/>
            </a:endParaRPr>
          </a:p>
        </p:txBody>
      </p: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 rot="202260">
            <a:off x="1303843" y="2543122"/>
            <a:ext cx="6998072" cy="15691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5000" y="3200400"/>
            <a:ext cx="2680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u="sng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Lesson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  <p:bldP spid="15367" grpId="0"/>
      <p:bldP spid="8" grpId="0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609600"/>
            <a:ext cx="4096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2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I’m from Japan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990600"/>
            <a:ext cx="16850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u="sng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Lesson 3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676400"/>
            <a:ext cx="6096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u="sng" dirty="0">
                <a:solidFill>
                  <a:srgbClr val="FF0000"/>
                </a:solidFill>
              </a:rPr>
              <a:t>I. Listen and repeat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8153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rgbClr val="FF0000"/>
                </a:solidFill>
              </a:rPr>
              <a:t>J      J</a:t>
            </a:r>
            <a:r>
              <a:rPr lang="en-US" sz="4400" dirty="0">
                <a:solidFill>
                  <a:schemeClr val="tx1"/>
                </a:solidFill>
              </a:rPr>
              <a:t>apan </a:t>
            </a:r>
            <a:r>
              <a:rPr lang="en-US" sz="4400" dirty="0">
                <a:solidFill>
                  <a:srgbClr val="FF0000"/>
                </a:solidFill>
              </a:rPr>
              <a:t>              </a:t>
            </a:r>
            <a:r>
              <a:rPr lang="en-US" sz="4400" dirty="0">
                <a:solidFill>
                  <a:schemeClr val="tx1"/>
                </a:solidFill>
              </a:rPr>
              <a:t>I’m from </a:t>
            </a:r>
            <a:r>
              <a:rPr lang="en-US" sz="4400" dirty="0">
                <a:solidFill>
                  <a:srgbClr val="FF0000"/>
                </a:solidFill>
              </a:rPr>
              <a:t>J</a:t>
            </a:r>
            <a:r>
              <a:rPr lang="en-US" sz="4400" dirty="0">
                <a:solidFill>
                  <a:schemeClr val="tx1"/>
                </a:solidFill>
              </a:rPr>
              <a:t>apan</a:t>
            </a:r>
            <a:r>
              <a:rPr lang="en-US" sz="4400" u="sng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505200"/>
            <a:ext cx="84582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rgbClr val="FF0000"/>
                </a:solidFill>
              </a:rPr>
              <a:t>v     V</a:t>
            </a:r>
            <a:r>
              <a:rPr lang="en-US" sz="4400" dirty="0">
                <a:solidFill>
                  <a:schemeClr val="tx1"/>
                </a:solidFill>
              </a:rPr>
              <a:t>ietnamese</a:t>
            </a:r>
            <a:r>
              <a:rPr lang="en-US" sz="4400" dirty="0">
                <a:solidFill>
                  <a:srgbClr val="FF0000"/>
                </a:solidFill>
              </a:rPr>
              <a:t>     </a:t>
            </a:r>
            <a:r>
              <a:rPr lang="en-US" sz="4400" dirty="0">
                <a:solidFill>
                  <a:schemeClr val="tx1"/>
                </a:solidFill>
              </a:rPr>
              <a:t>I’m </a:t>
            </a:r>
            <a:r>
              <a:rPr lang="en-US" sz="4400" dirty="0">
                <a:solidFill>
                  <a:srgbClr val="FF0000"/>
                </a:solidFill>
              </a:rPr>
              <a:t>V</a:t>
            </a:r>
            <a:r>
              <a:rPr lang="en-US" sz="4400" dirty="0">
                <a:solidFill>
                  <a:schemeClr val="tx1"/>
                </a:solidFill>
              </a:rPr>
              <a:t>ietnamese</a:t>
            </a:r>
            <a:endParaRPr lang="en-US" sz="4400" u="sng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4648200"/>
            <a:ext cx="7086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* Find some words </a:t>
            </a:r>
            <a:r>
              <a:rPr lang="en-US" sz="3600" dirty="0">
                <a:solidFill>
                  <a:srgbClr val="FF0000"/>
                </a:solidFill>
              </a:rPr>
              <a:t>begin</a:t>
            </a:r>
            <a:r>
              <a:rPr lang="en-US" sz="3600" dirty="0">
                <a:solidFill>
                  <a:schemeClr val="tx1"/>
                </a:solidFill>
              </a:rPr>
              <a:t> with </a:t>
            </a:r>
            <a:r>
              <a:rPr lang="en-US" sz="3600" dirty="0">
                <a:solidFill>
                  <a:srgbClr val="FF0000"/>
                </a:solidFill>
              </a:rPr>
              <a:t>j</a:t>
            </a:r>
            <a:r>
              <a:rPr lang="en-US" sz="3600" dirty="0">
                <a:solidFill>
                  <a:schemeClr val="tx1"/>
                </a:solidFill>
              </a:rPr>
              <a:t> and </a:t>
            </a:r>
            <a:r>
              <a:rPr lang="en-US" sz="3600" dirty="0">
                <a:solidFill>
                  <a:srgbClr val="FF0000"/>
                </a:solidFill>
              </a:rPr>
              <a:t>v</a:t>
            </a:r>
          </a:p>
        </p:txBody>
      </p:sp>
      <p:pic>
        <p:nvPicPr>
          <p:cNvPr id="9" name="Liten and rêp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876800" y="17526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524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609600"/>
            <a:ext cx="4096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2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I’m from Japan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990600"/>
            <a:ext cx="16850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u="sng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Lesson 3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676400"/>
            <a:ext cx="8153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u="sng" dirty="0">
                <a:solidFill>
                  <a:srgbClr val="FF0000"/>
                </a:solidFill>
              </a:rPr>
              <a:t>II. Listen and </a:t>
            </a:r>
            <a:r>
              <a:rPr lang="en-US" sz="4400" u="sng" dirty="0" err="1">
                <a:solidFill>
                  <a:srgbClr val="FF0000"/>
                </a:solidFill>
              </a:rPr>
              <a:t>tick.Then</a:t>
            </a:r>
            <a:r>
              <a:rPr lang="en-US" sz="4400" u="sng" dirty="0">
                <a:solidFill>
                  <a:srgbClr val="FF0000"/>
                </a:solidFill>
              </a:rPr>
              <a:t> say aloud.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8153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1.a     Japan </a:t>
            </a:r>
            <a:r>
              <a:rPr lang="en-US" sz="4400" dirty="0">
                <a:solidFill>
                  <a:srgbClr val="FF0000"/>
                </a:solidFill>
              </a:rPr>
              <a:t>          </a:t>
            </a:r>
            <a:r>
              <a:rPr lang="en-US" sz="4400" dirty="0">
                <a:solidFill>
                  <a:schemeClr val="tx1"/>
                </a:solidFill>
              </a:rPr>
              <a:t>b.     Japanese</a:t>
            </a:r>
            <a:r>
              <a:rPr lang="en-US" sz="4400" u="sng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505200"/>
            <a:ext cx="84582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2.a</a:t>
            </a:r>
            <a:r>
              <a:rPr lang="en-US" sz="4400" dirty="0">
                <a:solidFill>
                  <a:srgbClr val="FF0000"/>
                </a:solidFill>
              </a:rPr>
              <a:t>     </a:t>
            </a:r>
            <a:r>
              <a:rPr lang="en-US" sz="4400" dirty="0">
                <a:solidFill>
                  <a:schemeClr val="tx1"/>
                </a:solidFill>
              </a:rPr>
              <a:t>Viet Nam</a:t>
            </a:r>
            <a:r>
              <a:rPr lang="en-US" sz="4400" dirty="0">
                <a:solidFill>
                  <a:srgbClr val="FF0000"/>
                </a:solidFill>
              </a:rPr>
              <a:t>      </a:t>
            </a:r>
            <a:r>
              <a:rPr lang="en-US" sz="4400" dirty="0">
                <a:solidFill>
                  <a:schemeClr val="tx1"/>
                </a:solidFill>
              </a:rPr>
              <a:t>b.    Vietnamese</a:t>
            </a:r>
            <a:endParaRPr lang="en-US" sz="4400" u="sng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25908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00200" y="2590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10200" y="3733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10200" y="2590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3810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600200" y="3810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5105400"/>
            <a:ext cx="89154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* Read all the sentences about two people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15" name="listen and tic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7200" y="14478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694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  <p:bldP spid="9" grpId="0"/>
      <p:bldP spid="10" grpId="0" animBg="1"/>
      <p:bldP spid="12" grpId="0" animBg="1"/>
      <p:bldP spid="13" grpId="0" animBg="1"/>
      <p:bldP spid="14" grpId="0" animBg="1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u="sng" dirty="0">
                <a:solidFill>
                  <a:srgbClr val="FF0000"/>
                </a:solidFill>
              </a:rPr>
              <a:t>III. Let’s chant.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0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2" descr="Vector_summer_illustration_ViewIll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13" y="0"/>
            <a:ext cx="9112250" cy="683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600200" y="914400"/>
            <a:ext cx="6934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GOODBYE</a:t>
            </a: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1219200" y="2438400"/>
            <a:ext cx="7543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8438" grpId="0" animBg="1"/>
      <p:bldP spid="1843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153</Words>
  <Application>Microsoft Office PowerPoint</Application>
  <PresentationFormat>On-screen Show (4:3)</PresentationFormat>
  <Paragraphs>41</Paragraphs>
  <Slides>7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Gothic</vt:lpstr>
      <vt:lpstr>Arial</vt:lpstr>
      <vt:lpstr>Arial Black</vt:lpstr>
      <vt:lpstr>Calibri</vt:lpstr>
      <vt:lpstr>Comic Sans MS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41</cp:revision>
  <dcterms:created xsi:type="dcterms:W3CDTF">2017-09-07T07:45:57Z</dcterms:created>
  <dcterms:modified xsi:type="dcterms:W3CDTF">2019-08-30T16:26:23Z</dcterms:modified>
</cp:coreProperties>
</file>